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1BD702-B424-B3A9-F2BF-B93C1F17DFF1}" name="Ann Brook" initials="AB" userId="S::Ann.Brook@iia.org.uk::78a93491-dc14-4be1-af2e-d1ab8f43b5cd" providerId="AD"/>
  <p188:author id="{2587E2AF-7CC8-C4CC-507E-486A60DAD061}" name="Mamun Madaser" initials="MM" userId="S::Mamun.Madaser@iia.org.uk::78555c6c-808b-4b5c-ad22-7b7fce5d4575" providerId="AD"/>
  <p188:author id="{50756FCB-48A8-C849-FFBC-ABD6C73EC91E}" name="Arthur Piper" initials="AP" userId="1522ffbfcc5a411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498"/>
    <a:srgbClr val="406CE8"/>
    <a:srgbClr val="003BE0"/>
    <a:srgbClr val="BFCEF7"/>
    <a:srgbClr val="BFCEE3"/>
    <a:srgbClr val="BFCEE0"/>
    <a:srgbClr val="E6EBFC"/>
    <a:srgbClr val="BF3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7" autoAdjust="0"/>
    <p:restoredTop sz="94658"/>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9399-3904-2649-86E8-1CDB5C6D34DB}"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1DA03-7DB2-5249-9BFE-91A31DAD3812}" type="slidenum">
              <a:rPr lang="en-US" smtClean="0"/>
              <a:t>‹#›</a:t>
            </a:fld>
            <a:endParaRPr lang="en-US"/>
          </a:p>
        </p:txBody>
      </p:sp>
    </p:spTree>
    <p:extLst>
      <p:ext uri="{BB962C8B-B14F-4D97-AF65-F5344CB8AC3E}">
        <p14:creationId xmlns:p14="http://schemas.microsoft.com/office/powerpoint/2010/main" val="199445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circle with a white arrow&#10;&#10;Description automatically generated">
            <a:hlinkClick r:id="" action="ppaction://hlinkshowjump?jump=previousslide"/>
            <a:extLst>
              <a:ext uri="{FF2B5EF4-FFF2-40B4-BE49-F238E27FC236}">
                <a16:creationId xmlns:a16="http://schemas.microsoft.com/office/drawing/2014/main" id="{B50F565D-985B-7AA7-6BD4-1159B96B2E0F}"/>
              </a:ext>
            </a:extLst>
          </p:cNvPr>
          <p:cNvPicPr>
            <a:picLocks noChangeAspect="1"/>
          </p:cNvPicPr>
          <p:nvPr userDrawn="1"/>
        </p:nvPicPr>
        <p:blipFill>
          <a:blip r:embed="rId2"/>
          <a:stretch>
            <a:fillRect/>
          </a:stretch>
        </p:blipFill>
        <p:spPr>
          <a:xfrm>
            <a:off x="526915" y="6038647"/>
            <a:ext cx="400455" cy="400455"/>
          </a:xfrm>
          <a:prstGeom prst="rect">
            <a:avLst/>
          </a:prstGeom>
        </p:spPr>
      </p:pic>
      <p:pic>
        <p:nvPicPr>
          <p:cNvPr id="8" name="Picture 7" descr="A blue circle with a white arrow&#10;&#10;Description automatically generated">
            <a:hlinkClick r:id="" action="ppaction://hlinkshowjump?jump=nextslide"/>
            <a:extLst>
              <a:ext uri="{FF2B5EF4-FFF2-40B4-BE49-F238E27FC236}">
                <a16:creationId xmlns:a16="http://schemas.microsoft.com/office/drawing/2014/main" id="{1B2F1F26-5AC4-044A-BBEE-151972D50E1A}"/>
              </a:ext>
            </a:extLst>
          </p:cNvPr>
          <p:cNvPicPr>
            <a:picLocks noChangeAspect="1"/>
          </p:cNvPicPr>
          <p:nvPr userDrawn="1"/>
        </p:nvPicPr>
        <p:blipFill>
          <a:blip r:embed="rId2"/>
          <a:stretch>
            <a:fillRect/>
          </a:stretch>
        </p:blipFill>
        <p:spPr>
          <a:xfrm rot="10800000">
            <a:off x="1006813" y="6038647"/>
            <a:ext cx="400455" cy="400455"/>
          </a:xfrm>
          <a:prstGeom prst="rect">
            <a:avLst/>
          </a:prstGeom>
        </p:spPr>
      </p:pic>
      <p:sp>
        <p:nvSpPr>
          <p:cNvPr id="9" name="Rectangle 8">
            <a:extLst>
              <a:ext uri="{FF2B5EF4-FFF2-40B4-BE49-F238E27FC236}">
                <a16:creationId xmlns:a16="http://schemas.microsoft.com/office/drawing/2014/main" id="{D20DD99C-D543-50EE-C650-EB6DAE73C848}"/>
              </a:ext>
            </a:extLst>
          </p:cNvPr>
          <p:cNvSpPr/>
          <p:nvPr userDrawn="1"/>
        </p:nvSpPr>
        <p:spPr>
          <a:xfrm>
            <a:off x="0" y="0"/>
            <a:ext cx="275008" cy="6858000"/>
          </a:xfrm>
          <a:prstGeom prst="rect">
            <a:avLst/>
          </a:prstGeom>
          <a:solidFill>
            <a:srgbClr val="E6E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6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F62A-02DB-92B1-71D3-571A6C84AAE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016E8F-B534-B770-AECD-50EFBDAB489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3D0F9C-ED09-845D-775F-50BE3E6E8445}"/>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6A7FEB5A-3141-4D8A-2F99-3C111FC86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AA41ED-EA6F-9303-6B60-45E67C348377}"/>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31898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20FA17-78E4-3945-FFB1-69053EE46CA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29D463-30C7-2257-8A45-F1335951535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D55BC4-6017-CB0A-0208-FC61B4FD71DF}"/>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49989CA3-494F-95BF-2D96-55582A3747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AF74A4-0ABD-DDD4-7627-4950B180FA6D}"/>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3570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ABB3-DB1C-9D06-01B0-AA592AFE535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BCF952-7A49-6EA8-4368-8604F7162465}"/>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C7D15E-DC36-FCC3-3151-72CB2B3D3E1C}"/>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99FC18C6-420B-CA8F-220C-D819777B9C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0E5021-C421-B5C3-61EF-C7C77CD1B959}"/>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15394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437A-75B9-F8E5-9E66-10D968D275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13E3F8-6BAA-6389-F2E4-CAFD7F3D8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593F44-9845-050F-2CA9-2FFD5B0F5428}"/>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2585AE6C-FBC6-E276-9C3B-38BE312C3D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D38643-B348-3016-C730-48CA2B1F4E54}"/>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199246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BB36-555C-6FEA-DFAC-EEA92E93F24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B9543C-F22E-7537-8928-333C35793719}"/>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F1B1E8-D6F1-10CF-098D-AD55AE5B06C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759A69-3C0F-533A-7EFF-8E11EEC420E3}"/>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69184049-2BA1-A0FD-B6C6-76242E3DE0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E08F2F-B8B3-5C08-DB6B-6247A15BD905}"/>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183681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EBBC-2225-A5B8-1373-E84AF61160E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57F966-C679-C4A3-667D-0676D77A12F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4B8416-7513-84AB-8FBA-2378FA4C11FD}"/>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15DE0C-4AD5-3757-B2A6-A45D685BCC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1327C4-29B9-EDE3-3D88-AC610B607107}"/>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7EA059-A1DE-9D2E-D57A-0F93F2C5A8EA}"/>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8" name="Footer Placeholder 7">
            <a:extLst>
              <a:ext uri="{FF2B5EF4-FFF2-40B4-BE49-F238E27FC236}">
                <a16:creationId xmlns:a16="http://schemas.microsoft.com/office/drawing/2014/main" id="{39899E01-E9B1-ED81-5ECF-3E72B3B8F7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C22EEA-9D29-AA97-A081-54CAEB7F077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322960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66D9-2349-2DF0-89CE-40432453004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4349F9C-0CDB-25C9-021F-29BE9AE8D549}"/>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4" name="Footer Placeholder 3">
            <a:extLst>
              <a:ext uri="{FF2B5EF4-FFF2-40B4-BE49-F238E27FC236}">
                <a16:creationId xmlns:a16="http://schemas.microsoft.com/office/drawing/2014/main" id="{246BF5A9-477D-5ECD-ABFB-D09174F4B0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7AB463-46BD-EC2C-5D01-435A0FAADEF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75546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1F850-E402-8ABD-9FAC-D9FFBF55F72C}"/>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3" name="Footer Placeholder 2">
            <a:extLst>
              <a:ext uri="{FF2B5EF4-FFF2-40B4-BE49-F238E27FC236}">
                <a16:creationId xmlns:a16="http://schemas.microsoft.com/office/drawing/2014/main" id="{6350E95B-FE42-69D6-731E-85EDE9B9FD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0A0103-339C-487D-4FC6-D9D297AADB8F}"/>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6275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2E28-5721-069F-40E3-80A06B0850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62B23-6725-0781-B242-B53046BDB85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9C6496-5633-4D2F-666A-8DEFEDD8B3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D32961-1E9B-EBDB-8BB2-E25577CA1A37}"/>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659606F9-C2A9-CA62-8BA8-AA4B660CF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F08FD5-E55F-A035-A4CA-E9576D6DE3B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13859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E138-7339-8CB2-19C4-83E5AFA62F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6090A3-4A04-3A58-DEBE-D6A09A9714A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D4B2E5-66E3-04D0-4FDB-AE87483C36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4C42F5-1316-78F8-F8CD-74E76EBC00D8}"/>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3907C74D-B5F5-033B-BFD5-C8F0BE75D4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11D14-E7F8-EF8F-23E1-ADC41EBDF99F}"/>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278893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DF8BED-C326-D569-64EF-38355C8F8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86A90AE5-DF66-FD4D-34F2-6EDA55BB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CB1996E-0E19-9826-17C5-78539937C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028005-CC42-B747-B570-AFAC09E549E3}" type="slidenum">
              <a:rPr lang="en-US" smtClean="0"/>
              <a:t>‹#›</a:t>
            </a:fld>
            <a:endParaRPr lang="en-US" dirty="0"/>
          </a:p>
        </p:txBody>
      </p:sp>
    </p:spTree>
    <p:extLst>
      <p:ext uri="{BB962C8B-B14F-4D97-AF65-F5344CB8AC3E}">
        <p14:creationId xmlns:p14="http://schemas.microsoft.com/office/powerpoint/2010/main" val="171311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itchratings.com/research/sovereigns/world-growth-to-slow-in-2025-despite-pivot-to-monetary-easing-this-year-17-06-202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lorful object&#10;&#10;Description automatically generated">
            <a:extLst>
              <a:ext uri="{FF2B5EF4-FFF2-40B4-BE49-F238E27FC236}">
                <a16:creationId xmlns:a16="http://schemas.microsoft.com/office/drawing/2014/main" id="{5B4FA845-1544-B3AA-0367-AE13195CB148}"/>
              </a:ext>
            </a:extLst>
          </p:cNvPr>
          <p:cNvPicPr>
            <a:picLocks noChangeAspect="1"/>
          </p:cNvPicPr>
          <p:nvPr/>
        </p:nvPicPr>
        <p:blipFill>
          <a:blip r:embed="rId2"/>
          <a:stretch>
            <a:fillRect/>
          </a:stretch>
        </p:blipFill>
        <p:spPr>
          <a:xfrm>
            <a:off x="-32393" y="0"/>
            <a:ext cx="12256785" cy="6903396"/>
          </a:xfrm>
          <a:prstGeom prst="rect">
            <a:avLst/>
          </a:prstGeom>
        </p:spPr>
      </p:pic>
      <p:pic>
        <p:nvPicPr>
          <p:cNvPr id="8" name="Picture 7" descr="A blue sign with white text&#10;&#10;Description automatically generated">
            <a:hlinkClick r:id="" action="ppaction://hlinkshowjump?jump=nextslide"/>
            <a:extLst>
              <a:ext uri="{FF2B5EF4-FFF2-40B4-BE49-F238E27FC236}">
                <a16:creationId xmlns:a16="http://schemas.microsoft.com/office/drawing/2014/main" id="{5D0CE5F7-D269-BACA-3294-EEE48B730D08}"/>
              </a:ext>
            </a:extLst>
          </p:cNvPr>
          <p:cNvPicPr>
            <a:picLocks noChangeAspect="1"/>
          </p:cNvPicPr>
          <p:nvPr/>
        </p:nvPicPr>
        <p:blipFill>
          <a:blip r:embed="rId3"/>
          <a:stretch>
            <a:fillRect/>
          </a:stretch>
        </p:blipFill>
        <p:spPr>
          <a:xfrm>
            <a:off x="712641" y="4599072"/>
            <a:ext cx="2126081" cy="533862"/>
          </a:xfrm>
          <a:prstGeom prst="rect">
            <a:avLst/>
          </a:prstGeom>
        </p:spPr>
      </p:pic>
    </p:spTree>
    <p:extLst>
      <p:ext uri="{BB962C8B-B14F-4D97-AF65-F5344CB8AC3E}">
        <p14:creationId xmlns:p14="http://schemas.microsoft.com/office/powerpoint/2010/main" val="39838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a:solidFill>
                  <a:srgbClr val="003BE0"/>
                </a:solidFill>
              </a:rPr>
              <a:t>Page 10 of 15</a:t>
            </a:r>
            <a:endParaRPr lang="en-US" sz="1600" dirty="0">
              <a:solidFill>
                <a:srgbClr val="003BE0"/>
              </a:solidFill>
            </a:endParaRP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endParaRPr lang="en-GB" sz="1600" dirty="0">
              <a:solidFill>
                <a:schemeClr val="bg1"/>
              </a:solidFill>
              <a:effectLst/>
              <a:latin typeface="+mj-lt"/>
            </a:endParaRPr>
          </a:p>
        </p:txBody>
      </p:sp>
      <p:sp>
        <p:nvSpPr>
          <p:cNvPr id="9" name="Rectangle 8">
            <a:extLst>
              <a:ext uri="{FF2B5EF4-FFF2-40B4-BE49-F238E27FC236}">
                <a16:creationId xmlns:a16="http://schemas.microsoft.com/office/drawing/2014/main" id="{42797171-BB51-14E5-0C0D-BDD538D3DFF1}"/>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6553200" cy="584775"/>
          </a:xfrm>
          <a:prstGeom prst="rect">
            <a:avLst/>
          </a:prstGeom>
          <a:noFill/>
        </p:spPr>
        <p:txBody>
          <a:bodyPr wrap="square" rtlCol="0">
            <a:spAutoFit/>
          </a:bodyPr>
          <a:lstStyle/>
          <a:p>
            <a:r>
              <a:rPr lang="en-GB" sz="1600">
                <a:solidFill>
                  <a:schemeClr val="bg1"/>
                </a:solidFill>
                <a:effectLst/>
                <a:latin typeface="+mj-lt"/>
              </a:rPr>
              <a:t>“It is likely that people will cycle through organisations more often than they used to because they are looking for different things”</a:t>
            </a:r>
            <a:endParaRPr lang="en-GB" sz="1600" dirty="0">
              <a:solidFill>
                <a:schemeClr val="bg1"/>
              </a:solidFill>
              <a:effectLst/>
              <a:latin typeface="+mj-lt"/>
            </a:endParaRPr>
          </a:p>
        </p:txBody>
      </p:sp>
      <p:sp>
        <p:nvSpPr>
          <p:cNvPr id="12" name="Content Placeholder 2">
            <a:extLst>
              <a:ext uri="{FF2B5EF4-FFF2-40B4-BE49-F238E27FC236}">
                <a16:creationId xmlns:a16="http://schemas.microsoft.com/office/drawing/2014/main" id="{AF64D910-9C00-A01D-5400-4EC304D74459}"/>
              </a:ext>
            </a:extLst>
          </p:cNvPr>
          <p:cNvSpPr txBox="1">
            <a:spLocks/>
          </p:cNvSpPr>
          <p:nvPr/>
        </p:nvSpPr>
        <p:spPr>
          <a:xfrm>
            <a:off x="526914" y="2687007"/>
            <a:ext cx="8518905"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capital issues retained their 2nd place ranking in this year’s survey and will continue to be a top five risk by 2028 with organisations struggling to adapt their cultures to the shifting needs and values of multigenerational workforces.</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resources recruitment and retention processes often lacked transparency or the agility to cope with high staff turnover. Greater rates of attrition among key talent centred around internal barriers to promotion.</a:t>
            </a: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Staff disengagement was a persistent issue, especially where the recommendations of employee surveys remained unimplemented.</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Digitalising human resources departments continued to lag in many businesses because </a:t>
            </a:r>
            <a:br>
              <a:rPr lang="en-GB" sz="1550" kern="100">
                <a:latin typeface="Aptos" panose="020B0004020202020204" pitchFamily="34" charset="0"/>
                <a:ea typeface="Yu Gothic" panose="020B0400000000000000" pitchFamily="34" charset="-128"/>
                <a:cs typeface="Times New Roman" panose="02020603050405020304" pitchFamily="18" charset="0"/>
              </a:rPr>
            </a:br>
            <a:r>
              <a:rPr lang="en-GB" sz="1550" kern="100">
                <a:latin typeface="Aptos" panose="020B0004020202020204" pitchFamily="34" charset="0"/>
                <a:ea typeface="Yu Gothic" panose="020B0400000000000000" pitchFamily="34" charset="-128"/>
                <a:cs typeface="Times New Roman" panose="02020603050405020304" pitchFamily="18" charset="0"/>
              </a:rPr>
              <a:t>of the slow take up of new technologies and distrust in artificial intelligence.</a:t>
            </a: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descr="A person in a suit&#10;&#10;Description automatically generated">
            <a:extLst>
              <a:ext uri="{FF2B5EF4-FFF2-40B4-BE49-F238E27FC236}">
                <a16:creationId xmlns:a16="http://schemas.microsoft.com/office/drawing/2014/main" id="{76849393-6E1E-18D4-4465-4293EEFAA5EB}"/>
              </a:ext>
            </a:extLst>
          </p:cNvPr>
          <p:cNvPicPr>
            <a:picLocks noChangeAspect="1"/>
          </p:cNvPicPr>
          <p:nvPr/>
        </p:nvPicPr>
        <p:blipFill>
          <a:blip r:embed="rId2"/>
          <a:stretch>
            <a:fillRect/>
          </a:stretch>
        </p:blipFill>
        <p:spPr>
          <a:xfrm>
            <a:off x="9045819" y="646423"/>
            <a:ext cx="3152252" cy="5771832"/>
          </a:xfrm>
          <a:prstGeom prst="rect">
            <a:avLst/>
          </a:prstGeom>
        </p:spPr>
      </p:pic>
      <p:pic>
        <p:nvPicPr>
          <p:cNvPr id="16" name="Picture 15">
            <a:extLst>
              <a:ext uri="{FF2B5EF4-FFF2-40B4-BE49-F238E27FC236}">
                <a16:creationId xmlns:a16="http://schemas.microsoft.com/office/drawing/2014/main" id="{503ED836-F3AB-604F-542D-AD1341104E96}"/>
              </a:ext>
            </a:extLst>
          </p:cNvPr>
          <p:cNvPicPr>
            <a:picLocks noChangeAspect="1"/>
          </p:cNvPicPr>
          <p:nvPr/>
        </p:nvPicPr>
        <p:blipFill>
          <a:blip r:embed="rId3"/>
          <a:stretch>
            <a:fillRect/>
          </a:stretch>
        </p:blipFill>
        <p:spPr>
          <a:xfrm rot="17232156" flipH="1">
            <a:off x="6815256" y="3275233"/>
            <a:ext cx="3472996" cy="6458688"/>
          </a:xfrm>
          <a:prstGeom prst="rect">
            <a:avLst/>
          </a:prstGeom>
        </p:spPr>
      </p:pic>
      <p:pic>
        <p:nvPicPr>
          <p:cNvPr id="18" name="Picture 17" descr="A blue and white logo with stars&#10;&#10;Description automatically generated">
            <a:extLst>
              <a:ext uri="{FF2B5EF4-FFF2-40B4-BE49-F238E27FC236}">
                <a16:creationId xmlns:a16="http://schemas.microsoft.com/office/drawing/2014/main" id="{6D1B961F-F6F4-E7A2-0ECB-0A57F34D6E59}"/>
              </a:ext>
            </a:extLst>
          </p:cNvPr>
          <p:cNvPicPr>
            <a:picLocks noChangeAspect="1"/>
          </p:cNvPicPr>
          <p:nvPr/>
        </p:nvPicPr>
        <p:blipFill>
          <a:blip r:embed="rId4"/>
          <a:stretch>
            <a:fillRect/>
          </a:stretch>
        </p:blipFill>
        <p:spPr>
          <a:xfrm>
            <a:off x="7639002" y="4927315"/>
            <a:ext cx="1142282" cy="1142282"/>
          </a:xfrm>
          <a:prstGeom prst="rect">
            <a:avLst/>
          </a:prstGeom>
        </p:spPr>
      </p:pic>
    </p:spTree>
    <p:extLst>
      <p:ext uri="{BB962C8B-B14F-4D97-AF65-F5344CB8AC3E}">
        <p14:creationId xmlns:p14="http://schemas.microsoft.com/office/powerpoint/2010/main" val="162940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7"/>
            <a:ext cx="7882465" cy="995079"/>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6" y="2101713"/>
            <a:ext cx="7780865" cy="830997"/>
          </a:xfrm>
          <a:prstGeom prst="rect">
            <a:avLst/>
          </a:prstGeom>
          <a:noFill/>
        </p:spPr>
        <p:txBody>
          <a:bodyPr wrap="square" rtlCol="0">
            <a:spAutoFit/>
          </a:bodyPr>
          <a:lstStyle/>
          <a:p>
            <a:r>
              <a:rPr lang="en-GB" sz="1600" dirty="0">
                <a:solidFill>
                  <a:schemeClr val="bg1"/>
                </a:solidFill>
                <a:effectLst/>
                <a:latin typeface="+mj-lt"/>
              </a:rPr>
              <a:t>“Areas such as strategic workforce planning have become so complex that whatever plan we come up with, it will almost certainly be wrong. But there must be a clear direction of travel around which the organisation can flex”</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11 of 15</a:t>
            </a:r>
          </a:p>
        </p:txBody>
      </p:sp>
      <p:sp>
        <p:nvSpPr>
          <p:cNvPr id="4" name="Content Placeholder 2">
            <a:extLst>
              <a:ext uri="{FF2B5EF4-FFF2-40B4-BE49-F238E27FC236}">
                <a16:creationId xmlns:a16="http://schemas.microsoft.com/office/drawing/2014/main" id="{269E26EB-5BFB-BD91-5F6B-7D0FDE97AF4C}"/>
              </a:ext>
            </a:extLst>
          </p:cNvPr>
          <p:cNvSpPr txBox="1">
            <a:spLocks/>
          </p:cNvSpPr>
          <p:nvPr/>
        </p:nvSpPr>
        <p:spPr>
          <a:xfrm>
            <a:off x="526914" y="3296226"/>
            <a:ext cx="8346153" cy="2450967"/>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involved is the board in supporting initiatives within the business to adapt the organisation to the needs and values of a multigenerational workforce?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clear and transparent is the </a:t>
            </a:r>
            <a:br>
              <a:rPr lang="en-GB" sz="1550" kern="100" dirty="0">
                <a:latin typeface="Aptos" panose="020B0004020202020204" pitchFamily="34" charset="0"/>
                <a:ea typeface="Yu Gothic" panose="020B0400000000000000" pitchFamily="34" charset="-128"/>
                <a:cs typeface="Times New Roman" panose="02020603050405020304" pitchFamily="18" charset="0"/>
              </a:rPr>
            </a:b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messaging on its core values, policies and ambitions both inside and outside the business?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Given the importance of increased digitalisation, how well is human resources integrated into those efforts and could the better use of artificial intelligence improve recruitment and retention initiatives?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does the board understand the interdependencies between succession planning, inclusion, diversity, ESG and culture in strategic decision making?</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person's hand touching a screen with smiley faces&#10;&#10;Description automatically generated">
            <a:extLst>
              <a:ext uri="{FF2B5EF4-FFF2-40B4-BE49-F238E27FC236}">
                <a16:creationId xmlns:a16="http://schemas.microsoft.com/office/drawing/2014/main" id="{8EDA93BD-EAE5-9A0B-8F8D-9A3E2DA69CB0}"/>
              </a:ext>
            </a:extLst>
          </p:cNvPr>
          <p:cNvPicPr>
            <a:picLocks noChangeAspect="1"/>
          </p:cNvPicPr>
          <p:nvPr/>
        </p:nvPicPr>
        <p:blipFill>
          <a:blip r:embed="rId2"/>
          <a:stretch>
            <a:fillRect/>
          </a:stretch>
        </p:blipFill>
        <p:spPr>
          <a:xfrm>
            <a:off x="9045266" y="646423"/>
            <a:ext cx="3146734" cy="5761728"/>
          </a:xfrm>
          <a:prstGeom prst="rect">
            <a:avLst/>
          </a:prstGeom>
        </p:spPr>
      </p:pic>
      <p:pic>
        <p:nvPicPr>
          <p:cNvPr id="14" name="Picture 13">
            <a:extLst>
              <a:ext uri="{FF2B5EF4-FFF2-40B4-BE49-F238E27FC236}">
                <a16:creationId xmlns:a16="http://schemas.microsoft.com/office/drawing/2014/main" id="{C77590E7-CC47-6468-7220-7689363E17D1}"/>
              </a:ext>
            </a:extLst>
          </p:cNvPr>
          <p:cNvPicPr>
            <a:picLocks noChangeAspect="1"/>
          </p:cNvPicPr>
          <p:nvPr/>
        </p:nvPicPr>
        <p:blipFill>
          <a:blip r:embed="rId3"/>
          <a:stretch>
            <a:fillRect/>
          </a:stretch>
        </p:blipFill>
        <p:spPr>
          <a:xfrm rot="3332348" flipH="1">
            <a:off x="7447357" y="3557011"/>
            <a:ext cx="3472996" cy="6458688"/>
          </a:xfrm>
          <a:prstGeom prst="rect">
            <a:avLst/>
          </a:prstGeom>
        </p:spPr>
      </p:pic>
      <p:pic>
        <p:nvPicPr>
          <p:cNvPr id="15" name="Picture 14" descr="A blue and white logo with stars&#10;&#10;Description automatically generated">
            <a:extLst>
              <a:ext uri="{FF2B5EF4-FFF2-40B4-BE49-F238E27FC236}">
                <a16:creationId xmlns:a16="http://schemas.microsoft.com/office/drawing/2014/main" id="{E4D1ECF7-01E9-15B1-6C03-F3BC9875F92C}"/>
              </a:ext>
            </a:extLst>
          </p:cNvPr>
          <p:cNvPicPr>
            <a:picLocks noChangeAspect="1"/>
          </p:cNvPicPr>
          <p:nvPr/>
        </p:nvPicPr>
        <p:blipFill>
          <a:blip r:embed="rId4"/>
          <a:stretch>
            <a:fillRect/>
          </a:stretch>
        </p:blipFill>
        <p:spPr>
          <a:xfrm>
            <a:off x="10136669" y="4927315"/>
            <a:ext cx="1142282" cy="1142282"/>
          </a:xfrm>
          <a:prstGeom prst="rect">
            <a:avLst/>
          </a:prstGeom>
        </p:spPr>
      </p:pic>
    </p:spTree>
    <p:extLst>
      <p:ext uri="{BB962C8B-B14F-4D97-AF65-F5344CB8AC3E}">
        <p14:creationId xmlns:p14="http://schemas.microsoft.com/office/powerpoint/2010/main" val="218462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GEOPOLITICAL UNCERTAINTY: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12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9" name="Rectangle 8">
            <a:extLst>
              <a:ext uri="{FF2B5EF4-FFF2-40B4-BE49-F238E27FC236}">
                <a16:creationId xmlns:a16="http://schemas.microsoft.com/office/drawing/2014/main" id="{42797171-BB51-14E5-0C0D-BDD538D3DFF1}"/>
              </a:ext>
            </a:extLst>
          </p:cNvPr>
          <p:cNvSpPr/>
          <p:nvPr/>
        </p:nvSpPr>
        <p:spPr>
          <a:xfrm>
            <a:off x="567267" y="1613403"/>
            <a:ext cx="5469466" cy="748797"/>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5249333" cy="584775"/>
          </a:xfrm>
          <a:prstGeom prst="rect">
            <a:avLst/>
          </a:prstGeom>
          <a:noFill/>
        </p:spPr>
        <p:txBody>
          <a:bodyPr wrap="square" rtlCol="0">
            <a:spAutoFit/>
          </a:bodyPr>
          <a:lstStyle/>
          <a:p>
            <a:r>
              <a:rPr lang="en-GB" sz="1600" dirty="0">
                <a:solidFill>
                  <a:schemeClr val="bg1"/>
                </a:solidFill>
                <a:effectLst/>
                <a:latin typeface="+mj-lt"/>
              </a:rPr>
              <a:t>“Only companies that have a vision of where the world is going are likely to survive”</a:t>
            </a:r>
          </a:p>
        </p:txBody>
      </p:sp>
      <p:sp>
        <p:nvSpPr>
          <p:cNvPr id="2" name="Content Placeholder 2">
            <a:extLst>
              <a:ext uri="{FF2B5EF4-FFF2-40B4-BE49-F238E27FC236}">
                <a16:creationId xmlns:a16="http://schemas.microsoft.com/office/drawing/2014/main" id="{ED04A98C-010A-8622-49D5-97D60F01798E}"/>
              </a:ext>
            </a:extLst>
          </p:cNvPr>
          <p:cNvSpPr txBox="1">
            <a:spLocks/>
          </p:cNvSpPr>
          <p:nvPr/>
        </p:nvSpPr>
        <p:spPr>
          <a:xfrm>
            <a:off x="526915" y="2687007"/>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 was a top 5 risk for organisations this year, with state-actors and small countries raising the stakes in disruptive physical and cyberattacks that fell short of actual warfare.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Regulations, trade embargoes and sanctions were ongoing and unpredictable with several high-profile businesses suddenly banned from supplying key customers outside of Europe.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General elections in Europe and across the globe added extra uncertainty around inflation, tax and climate-related regulation.</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Many organisations were working to better integrate risk assessments into strategic decision making and focusing on stress testing, scenario planning and disaster recovery.</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7" name="Picture 6" descr="A stack of colorful shipping containers&#10;&#10;Description automatically generated">
            <a:extLst>
              <a:ext uri="{FF2B5EF4-FFF2-40B4-BE49-F238E27FC236}">
                <a16:creationId xmlns:a16="http://schemas.microsoft.com/office/drawing/2014/main" id="{C1CB9C93-3BE6-46DF-1935-03BB983851C9}"/>
              </a:ext>
            </a:extLst>
          </p:cNvPr>
          <p:cNvPicPr>
            <a:picLocks noChangeAspect="1"/>
          </p:cNvPicPr>
          <p:nvPr/>
        </p:nvPicPr>
        <p:blipFill>
          <a:blip r:embed="rId2"/>
          <a:stretch>
            <a:fillRect/>
          </a:stretch>
        </p:blipFill>
        <p:spPr>
          <a:xfrm>
            <a:off x="9045818" y="646423"/>
            <a:ext cx="3152252" cy="5771832"/>
          </a:xfrm>
          <a:prstGeom prst="rect">
            <a:avLst/>
          </a:prstGeom>
        </p:spPr>
      </p:pic>
      <p:pic>
        <p:nvPicPr>
          <p:cNvPr id="13" name="Picture 12">
            <a:extLst>
              <a:ext uri="{FF2B5EF4-FFF2-40B4-BE49-F238E27FC236}">
                <a16:creationId xmlns:a16="http://schemas.microsoft.com/office/drawing/2014/main" id="{58CE886E-D5F9-9447-99FF-E0FA1B4ACBB3}"/>
              </a:ext>
            </a:extLst>
          </p:cNvPr>
          <p:cNvPicPr>
            <a:picLocks noChangeAspect="1"/>
          </p:cNvPicPr>
          <p:nvPr/>
        </p:nvPicPr>
        <p:blipFill>
          <a:blip r:embed="rId3"/>
          <a:stretch>
            <a:fillRect/>
          </a:stretch>
        </p:blipFill>
        <p:spPr>
          <a:xfrm rot="13649103">
            <a:off x="8313856" y="-2789599"/>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2E919E22-2E54-0D69-EF8C-ECF5CCE55030}"/>
              </a:ext>
            </a:extLst>
          </p:cNvPr>
          <p:cNvPicPr>
            <a:picLocks noChangeAspect="1"/>
          </p:cNvPicPr>
          <p:nvPr/>
        </p:nvPicPr>
        <p:blipFill>
          <a:blip r:embed="rId4"/>
          <a:stretch>
            <a:fillRect/>
          </a:stretch>
        </p:blipFill>
        <p:spPr>
          <a:xfrm>
            <a:off x="9117381" y="974567"/>
            <a:ext cx="1277672" cy="1277672"/>
          </a:xfrm>
          <a:prstGeom prst="rect">
            <a:avLst/>
          </a:prstGeom>
        </p:spPr>
      </p:pic>
    </p:spTree>
    <p:extLst>
      <p:ext uri="{BB962C8B-B14F-4D97-AF65-F5344CB8AC3E}">
        <p14:creationId xmlns:p14="http://schemas.microsoft.com/office/powerpoint/2010/main" val="293917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peaking into a microphone&#10;&#10;Description automatically generated">
            <a:extLst>
              <a:ext uri="{FF2B5EF4-FFF2-40B4-BE49-F238E27FC236}">
                <a16:creationId xmlns:a16="http://schemas.microsoft.com/office/drawing/2014/main" id="{BC8E1D37-EA1E-706A-ABE6-B542084A0ABF}"/>
              </a:ext>
            </a:extLst>
          </p:cNvPr>
          <p:cNvPicPr>
            <a:picLocks noChangeAspect="1"/>
          </p:cNvPicPr>
          <p:nvPr/>
        </p:nvPicPr>
        <p:blipFill>
          <a:blip r:embed="rId2"/>
          <a:stretch>
            <a:fillRect/>
          </a:stretch>
        </p:blipFill>
        <p:spPr>
          <a:xfrm>
            <a:off x="9042935" y="646423"/>
            <a:ext cx="3152252" cy="5771832"/>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13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3"/>
            <a:ext cx="7882466" cy="112311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a:t>
            </a:r>
            <a:br>
              <a:rPr lang="en-US" sz="2800" b="1" dirty="0">
                <a:solidFill>
                  <a:srgbClr val="003BE0"/>
                </a:solidFill>
              </a:rPr>
            </a:br>
            <a:r>
              <a:rPr lang="en-US" sz="2800" b="1" dirty="0">
                <a:solidFill>
                  <a:srgbClr val="003BE0"/>
                </a:solidFill>
              </a:rPr>
              <a:t>GEOPOLITICAL UNCERTAINTY: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882465"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780865" cy="584775"/>
          </a:xfrm>
          <a:prstGeom prst="rect">
            <a:avLst/>
          </a:prstGeom>
          <a:noFill/>
        </p:spPr>
        <p:txBody>
          <a:bodyPr wrap="square" rtlCol="0">
            <a:spAutoFit/>
          </a:bodyPr>
          <a:lstStyle/>
          <a:p>
            <a:r>
              <a:rPr lang="en-GB" sz="1600" dirty="0">
                <a:solidFill>
                  <a:schemeClr val="bg1"/>
                </a:solidFill>
                <a:effectLst/>
                <a:latin typeface="+mj-lt"/>
              </a:rPr>
              <a:t>“In a volatile world, resilience [is about] how fit your business model is, and how robust your governance processes are”</a:t>
            </a:r>
          </a:p>
        </p:txBody>
      </p:sp>
      <p:sp>
        <p:nvSpPr>
          <p:cNvPr id="14" name="Content Placeholder 2">
            <a:extLst>
              <a:ext uri="{FF2B5EF4-FFF2-40B4-BE49-F238E27FC236}">
                <a16:creationId xmlns:a16="http://schemas.microsoft.com/office/drawing/2014/main" id="{1D1D39B6-9231-D557-6122-2790D70669BC}"/>
              </a:ext>
            </a:extLst>
          </p:cNvPr>
          <p:cNvSpPr txBox="1">
            <a:spLocks/>
          </p:cNvSpPr>
          <p:nvPr/>
        </p:nvSpPr>
        <p:spPr>
          <a:xfrm>
            <a:off x="526915" y="3079713"/>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How far does the </a:t>
            </a:r>
            <a:r>
              <a:rPr lang="en-US" sz="1550" dirty="0" err="1"/>
              <a:t>organisation’s</a:t>
            </a:r>
            <a:r>
              <a:rPr lang="en-US" sz="1550" dirty="0"/>
              <a:t> approach to risk management capture the impact of threats across the entire business and from its entire supply chain rather than only from the perspective of individual sections and functions?</a:t>
            </a:r>
          </a:p>
          <a:p>
            <a:r>
              <a:rPr lang="en-US" sz="1550" dirty="0"/>
              <a:t>Do enterprise risk management processes feed into the board’s strategic decision making and are those decision-making processes properly supported by stress tests and scenario planning exercises?</a:t>
            </a:r>
          </a:p>
          <a:p>
            <a:endParaRPr lang="en-US" sz="1550" dirty="0"/>
          </a:p>
          <a:p>
            <a:endParaRPr lang="en-US" sz="1550" dirty="0"/>
          </a:p>
          <a:p>
            <a:endParaRPr lang="en-US" sz="1550" dirty="0"/>
          </a:p>
          <a:p>
            <a:endParaRPr lang="en-US" sz="1550" dirty="0"/>
          </a:p>
          <a:p>
            <a:endParaRPr lang="en-US" sz="1550" dirty="0"/>
          </a:p>
          <a:p>
            <a:r>
              <a:rPr lang="en-US" sz="1550" dirty="0"/>
              <a:t>Is there adequate challenge to assumptions on risks and opportunities in the board’s decision-making processes and how well are diverse voices represented?</a:t>
            </a:r>
          </a:p>
          <a:p>
            <a:r>
              <a:rPr lang="en-US" sz="1550" dirty="0"/>
              <a:t>How effectively is the board kept up to date on emerging risks and are the potential impacts of those risks’ on the strategic goals of the </a:t>
            </a:r>
            <a:r>
              <a:rPr lang="en-US" sz="1550" dirty="0" err="1"/>
              <a:t>organisation</a:t>
            </a:r>
            <a:r>
              <a:rPr lang="en-US" sz="1550" dirty="0"/>
              <a:t> properly understood?</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a:extLst>
              <a:ext uri="{FF2B5EF4-FFF2-40B4-BE49-F238E27FC236}">
                <a16:creationId xmlns:a16="http://schemas.microsoft.com/office/drawing/2014/main" id="{165197E1-5493-7D0E-3FBE-FA168016641D}"/>
              </a:ext>
            </a:extLst>
          </p:cNvPr>
          <p:cNvPicPr>
            <a:picLocks noChangeAspect="1"/>
          </p:cNvPicPr>
          <p:nvPr/>
        </p:nvPicPr>
        <p:blipFill>
          <a:blip r:embed="rId3"/>
          <a:stretch>
            <a:fillRect/>
          </a:stretch>
        </p:blipFill>
        <p:spPr>
          <a:xfrm rot="3049729">
            <a:off x="8882562" y="3129542"/>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D55C8180-ED2A-9AE2-F552-3FAB55AAC9EB}"/>
              </a:ext>
            </a:extLst>
          </p:cNvPr>
          <p:cNvPicPr>
            <a:picLocks noChangeAspect="1"/>
          </p:cNvPicPr>
          <p:nvPr/>
        </p:nvPicPr>
        <p:blipFill>
          <a:blip r:embed="rId4"/>
          <a:stretch>
            <a:fillRect/>
          </a:stretch>
        </p:blipFill>
        <p:spPr>
          <a:xfrm>
            <a:off x="9980224" y="4698163"/>
            <a:ext cx="1277672" cy="1277672"/>
          </a:xfrm>
          <a:prstGeom prst="rect">
            <a:avLst/>
          </a:prstGeom>
        </p:spPr>
      </p:pic>
    </p:spTree>
    <p:extLst>
      <p:ext uri="{BB962C8B-B14F-4D97-AF65-F5344CB8AC3E}">
        <p14:creationId xmlns:p14="http://schemas.microsoft.com/office/powerpoint/2010/main" val="68349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14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FINDINGS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6223001"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6121401" cy="830997"/>
          </a:xfrm>
          <a:prstGeom prst="rect">
            <a:avLst/>
          </a:prstGeom>
          <a:noFill/>
        </p:spPr>
        <p:txBody>
          <a:bodyPr wrap="square" rtlCol="0">
            <a:spAutoFit/>
          </a:bodyPr>
          <a:lstStyle/>
          <a:p>
            <a:r>
              <a:rPr lang="en-GB" sz="1600" dirty="0">
                <a:solidFill>
                  <a:schemeClr val="bg1"/>
                </a:solidFill>
                <a:effectLst/>
                <a:latin typeface="+mj-lt"/>
              </a:rPr>
              <a:t>“Issues such as extreme heat and the availability of water can effectively put you out of business”</a:t>
            </a:r>
          </a:p>
          <a:p>
            <a:endParaRPr lang="en-GB" sz="1600" dirty="0">
              <a:solidFill>
                <a:schemeClr val="bg1"/>
              </a:solidFill>
              <a:effectLst/>
              <a:latin typeface="+mj-lt"/>
            </a:endParaRPr>
          </a:p>
        </p:txBody>
      </p:sp>
      <p:sp>
        <p:nvSpPr>
          <p:cNvPr id="2" name="Content Placeholder 2">
            <a:extLst>
              <a:ext uri="{FF2B5EF4-FFF2-40B4-BE49-F238E27FC236}">
                <a16:creationId xmlns:a16="http://schemas.microsoft.com/office/drawing/2014/main" id="{E7FBE198-53B7-AB24-4B9B-565890B0DD4B}"/>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Climate change was one of the fastest-rising risks this year, driven by regulatory compliance, physical risk and transition efforts.</a:t>
            </a:r>
          </a:p>
          <a:p>
            <a:r>
              <a:rPr lang="en-US" sz="1550" dirty="0"/>
              <a:t>Bringing data accuracy up to the same level as that used for financial reporting was a key challenge, with some organisations struggling to meet annual reporting deadlines.</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Since Europe is the fastest-warming continent globally, organisations have boosted investment in technologies to protect physical assets and improve future resilience.</a:t>
            </a:r>
          </a:p>
          <a:p>
            <a:r>
              <a:rPr lang="en-US" sz="1550" dirty="0"/>
              <a:t>Many businesses did not have clear targets and metrics around their transition plans making it difficult to identify and take advantage of new business and investment opportunities.</a:t>
            </a:r>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0" name="Picture 9" descr="A large smokestack with clouds in the sky&#10;&#10;Description automatically generated">
            <a:extLst>
              <a:ext uri="{FF2B5EF4-FFF2-40B4-BE49-F238E27FC236}">
                <a16:creationId xmlns:a16="http://schemas.microsoft.com/office/drawing/2014/main" id="{21D182F7-F459-51A8-A423-86526338EFFD}"/>
              </a:ext>
            </a:extLst>
          </p:cNvPr>
          <p:cNvPicPr>
            <a:picLocks noChangeAspect="1"/>
          </p:cNvPicPr>
          <p:nvPr/>
        </p:nvPicPr>
        <p:blipFill>
          <a:blip r:embed="rId2"/>
          <a:stretch>
            <a:fillRect/>
          </a:stretch>
        </p:blipFill>
        <p:spPr>
          <a:xfrm>
            <a:off x="9039746" y="646423"/>
            <a:ext cx="3152253" cy="5771834"/>
          </a:xfrm>
          <a:prstGeom prst="rect">
            <a:avLst/>
          </a:prstGeom>
        </p:spPr>
      </p:pic>
      <p:pic>
        <p:nvPicPr>
          <p:cNvPr id="11" name="Picture 10">
            <a:extLst>
              <a:ext uri="{FF2B5EF4-FFF2-40B4-BE49-F238E27FC236}">
                <a16:creationId xmlns:a16="http://schemas.microsoft.com/office/drawing/2014/main" id="{363C866B-2B32-F2D4-C1A1-F222E6CE0813}"/>
              </a:ext>
            </a:extLst>
          </p:cNvPr>
          <p:cNvPicPr>
            <a:picLocks noChangeAspect="1"/>
          </p:cNvPicPr>
          <p:nvPr/>
        </p:nvPicPr>
        <p:blipFill>
          <a:blip r:embed="rId3"/>
          <a:stretch>
            <a:fillRect/>
          </a:stretch>
        </p:blipFill>
        <p:spPr>
          <a:xfrm rot="17452408">
            <a:off x="8134308" y="-2246792"/>
            <a:ext cx="3472996" cy="6458688"/>
          </a:xfrm>
          <a:prstGeom prst="rect">
            <a:avLst/>
          </a:prstGeom>
        </p:spPr>
      </p:pic>
      <p:pic>
        <p:nvPicPr>
          <p:cNvPr id="15" name="Picture 14" descr="A white circle with a thermometer and a globe&#10;&#10;Description automatically generated">
            <a:extLst>
              <a:ext uri="{FF2B5EF4-FFF2-40B4-BE49-F238E27FC236}">
                <a16:creationId xmlns:a16="http://schemas.microsoft.com/office/drawing/2014/main" id="{FE136313-AF3D-17ED-7AB3-6F1BF04DF70B}"/>
              </a:ext>
            </a:extLst>
          </p:cNvPr>
          <p:cNvPicPr>
            <a:picLocks noChangeAspect="1"/>
          </p:cNvPicPr>
          <p:nvPr/>
        </p:nvPicPr>
        <p:blipFill>
          <a:blip r:embed="rId4"/>
          <a:stretch>
            <a:fillRect/>
          </a:stretch>
        </p:blipFill>
        <p:spPr>
          <a:xfrm>
            <a:off x="9028625" y="1291862"/>
            <a:ext cx="1243663" cy="1243663"/>
          </a:xfrm>
          <a:prstGeom prst="rect">
            <a:avLst/>
          </a:prstGeom>
        </p:spPr>
      </p:pic>
    </p:spTree>
    <p:extLst>
      <p:ext uri="{BB962C8B-B14F-4D97-AF65-F5344CB8AC3E}">
        <p14:creationId xmlns:p14="http://schemas.microsoft.com/office/powerpoint/2010/main" val="380385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15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783749"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682149" cy="584775"/>
          </a:xfrm>
          <a:prstGeom prst="rect">
            <a:avLst/>
          </a:prstGeom>
          <a:noFill/>
        </p:spPr>
        <p:txBody>
          <a:bodyPr wrap="square" rtlCol="0">
            <a:spAutoFit/>
          </a:bodyPr>
          <a:lstStyle/>
          <a:p>
            <a:r>
              <a:rPr lang="en-GB" sz="1600" dirty="0">
                <a:solidFill>
                  <a:schemeClr val="bg1"/>
                </a:solidFill>
                <a:effectLst/>
                <a:latin typeface="+mj-lt"/>
              </a:rPr>
              <a:t>“We are focusing on operational resilience planning and creating contingency plans under a range of scenarios so we will be able to respond to most circumstances in the future”</a:t>
            </a:r>
          </a:p>
        </p:txBody>
      </p:sp>
      <p:sp>
        <p:nvSpPr>
          <p:cNvPr id="7" name="Content Placeholder 2">
            <a:extLst>
              <a:ext uri="{FF2B5EF4-FFF2-40B4-BE49-F238E27FC236}">
                <a16:creationId xmlns:a16="http://schemas.microsoft.com/office/drawing/2014/main" id="{1E2B0C17-781C-924F-F4C8-BE27F413CE87}"/>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What assurance is there that the </a:t>
            </a:r>
            <a:r>
              <a:rPr lang="en-US" sz="1550" dirty="0" err="1"/>
              <a:t>organisation’s</a:t>
            </a:r>
            <a:r>
              <a:rPr lang="en-US" sz="1550" dirty="0"/>
              <a:t> climate-related data is as accurate as that used for financial reporting and that public statements are backed by solid data to avoid the risk of greenwashing or litigation from stakeholders against the company and its directors?</a:t>
            </a:r>
          </a:p>
          <a:p>
            <a:r>
              <a:rPr lang="en-US" sz="1550" dirty="0"/>
              <a:t> Does the </a:t>
            </a:r>
            <a:r>
              <a:rPr lang="en-US" sz="1550" dirty="0" err="1"/>
              <a:t>organisation</a:t>
            </a:r>
            <a:r>
              <a:rPr lang="en-US" sz="1550" dirty="0"/>
              <a:t> have plans in place to manage any possible impact of late reporting on investor relations and reputation?</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How far does the </a:t>
            </a:r>
            <a:r>
              <a:rPr lang="en-US" sz="1550" dirty="0" err="1"/>
              <a:t>organisation</a:t>
            </a:r>
            <a:r>
              <a:rPr lang="en-US" sz="1550" dirty="0"/>
              <a:t> use technologies to manage physical assets and how well is the business future-proofed against extreme weather?</a:t>
            </a:r>
          </a:p>
          <a:p>
            <a:r>
              <a:rPr lang="en-US" sz="1550" dirty="0"/>
              <a:t>Do the business’ net zero transition plans have concrete metrics and targets and are they flexible enough to quickly take advantage of emerging opportunities?</a:t>
            </a:r>
          </a:p>
          <a:p>
            <a:endParaRPr lang="en-US" sz="1550" dirty="0"/>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forest fire with smoke and trees&#10;&#10;Description automatically generated">
            <a:extLst>
              <a:ext uri="{FF2B5EF4-FFF2-40B4-BE49-F238E27FC236}">
                <a16:creationId xmlns:a16="http://schemas.microsoft.com/office/drawing/2014/main" id="{B9693E1A-8F7A-890C-535E-80F5453E53E8}"/>
              </a:ext>
            </a:extLst>
          </p:cNvPr>
          <p:cNvPicPr>
            <a:picLocks noChangeAspect="1"/>
          </p:cNvPicPr>
          <p:nvPr/>
        </p:nvPicPr>
        <p:blipFill>
          <a:blip r:embed="rId2"/>
          <a:stretch>
            <a:fillRect/>
          </a:stretch>
        </p:blipFill>
        <p:spPr>
          <a:xfrm>
            <a:off x="9039746" y="646422"/>
            <a:ext cx="3152254" cy="5771836"/>
          </a:xfrm>
          <a:prstGeom prst="rect">
            <a:avLst/>
          </a:prstGeom>
        </p:spPr>
      </p:pic>
      <p:pic>
        <p:nvPicPr>
          <p:cNvPr id="13" name="Picture 12">
            <a:extLst>
              <a:ext uri="{FF2B5EF4-FFF2-40B4-BE49-F238E27FC236}">
                <a16:creationId xmlns:a16="http://schemas.microsoft.com/office/drawing/2014/main" id="{A7FA24F9-E568-0BD8-D331-D4E54C6CD85D}"/>
              </a:ext>
            </a:extLst>
          </p:cNvPr>
          <p:cNvPicPr>
            <a:picLocks noChangeAspect="1"/>
          </p:cNvPicPr>
          <p:nvPr/>
        </p:nvPicPr>
        <p:blipFill>
          <a:blip r:embed="rId3"/>
          <a:stretch>
            <a:fillRect/>
          </a:stretch>
        </p:blipFill>
        <p:spPr>
          <a:xfrm rot="4157729">
            <a:off x="6820786" y="3490494"/>
            <a:ext cx="3472996" cy="6458688"/>
          </a:xfrm>
          <a:prstGeom prst="rect">
            <a:avLst/>
          </a:prstGeom>
        </p:spPr>
      </p:pic>
      <p:pic>
        <p:nvPicPr>
          <p:cNvPr id="14" name="Picture 13" descr="A white circle with a thermometer and a globe&#10;&#10;Description automatically generated">
            <a:extLst>
              <a:ext uri="{FF2B5EF4-FFF2-40B4-BE49-F238E27FC236}">
                <a16:creationId xmlns:a16="http://schemas.microsoft.com/office/drawing/2014/main" id="{074B1E48-C2CF-25F0-3EB2-B113CDF7BC1D}"/>
              </a:ext>
            </a:extLst>
          </p:cNvPr>
          <p:cNvPicPr>
            <a:picLocks noChangeAspect="1"/>
          </p:cNvPicPr>
          <p:nvPr/>
        </p:nvPicPr>
        <p:blipFill>
          <a:blip r:embed="rId4"/>
          <a:stretch>
            <a:fillRect/>
          </a:stretch>
        </p:blipFill>
        <p:spPr>
          <a:xfrm>
            <a:off x="8417913" y="5125397"/>
            <a:ext cx="1243663" cy="1243663"/>
          </a:xfrm>
          <a:prstGeom prst="rect">
            <a:avLst/>
          </a:prstGeom>
        </p:spPr>
      </p:pic>
    </p:spTree>
    <p:extLst>
      <p:ext uri="{BB962C8B-B14F-4D97-AF65-F5344CB8AC3E}">
        <p14:creationId xmlns:p14="http://schemas.microsoft.com/office/powerpoint/2010/main" val="271501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1841297"/>
            <a:ext cx="10515600" cy="385532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Organisations are rushing to adopt new technologies to gain competitive advantage in a volatile and fast-moving risk landscape.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An iron-clad focus on strategy, risk management and skills will be key to success.</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While Europe’s economy is expected to grow </a:t>
            </a:r>
            <a:r>
              <a:rPr lang="en-GB" sz="1700" u="sng" kern="100" dirty="0">
                <a:solidFill>
                  <a:srgbClr val="467886"/>
                </a:solidFill>
                <a:latin typeface="Aptos" panose="020B0004020202020204" pitchFamily="34" charset="0"/>
                <a:ea typeface="Yu Gothic" panose="020B0400000000000000" pitchFamily="34" charset="-128"/>
                <a:cs typeface="Times New Roman" panose="02020603050405020304" pitchFamily="18" charset="0"/>
                <a:hlinkClick r:id="rId2"/>
              </a:rPr>
              <a:t>during 2025</a:t>
            </a:r>
            <a:r>
              <a:rPr lang="en-GB" sz="1700" kern="100" dirty="0">
                <a:latin typeface="Aptos" panose="020B0004020202020204" pitchFamily="34" charset="0"/>
                <a:ea typeface="Yu Gothic" panose="020B0400000000000000" pitchFamily="34" charset="-128"/>
                <a:cs typeface="Times New Roman" panose="02020603050405020304" pitchFamily="18" charset="0"/>
              </a:rPr>
              <a:t>, its businesses face fierce headwinds powered by a mixture of political uncertainty, climate risk, regulatory pressure and changing demographic trends among the workforce.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But the prevalent driver for 2025 is digital disruption. The newest generation of artificial intelligence (AI) tools have made competition and market demands a key strategic focus – and a huge risk.</a:t>
            </a:r>
          </a:p>
          <a:p>
            <a:endParaRPr lang="en-US" sz="1800" dirty="0"/>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2 of 15</a:t>
            </a:r>
          </a:p>
        </p:txBody>
      </p:sp>
      <p:pic>
        <p:nvPicPr>
          <p:cNvPr id="9" name="Picture 8" descr="A blue and tan circular object with a white circle and a black background&#10;&#10;Description automatically generated">
            <a:extLst>
              <a:ext uri="{FF2B5EF4-FFF2-40B4-BE49-F238E27FC236}">
                <a16:creationId xmlns:a16="http://schemas.microsoft.com/office/drawing/2014/main" id="{5C29CFE6-F75A-0646-1043-418DCF237CC1}"/>
              </a:ext>
            </a:extLst>
          </p:cNvPr>
          <p:cNvPicPr>
            <a:picLocks noChangeAspect="1"/>
          </p:cNvPicPr>
          <p:nvPr/>
        </p:nvPicPr>
        <p:blipFill rotWithShape="1">
          <a:blip r:embed="rId3"/>
          <a:srcRect l="-973" r="15944" b="45892"/>
          <a:stretch/>
        </p:blipFill>
        <p:spPr>
          <a:xfrm>
            <a:off x="5709410" y="3624765"/>
            <a:ext cx="6482590" cy="3233235"/>
          </a:xfrm>
          <a:prstGeom prst="rect">
            <a:avLst/>
          </a:prstGeom>
        </p:spPr>
      </p:pic>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4738991" cy="119487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a:p>
            <a:r>
              <a:rPr lang="en-US" sz="3200" b="1" dirty="0">
                <a:solidFill>
                  <a:srgbClr val="E4B498"/>
                </a:solidFill>
              </a:rPr>
              <a:t>EXECUTIVE SUMMARY</a:t>
            </a:r>
          </a:p>
        </p:txBody>
      </p:sp>
    </p:spTree>
    <p:extLst>
      <p:ext uri="{BB962C8B-B14F-4D97-AF65-F5344CB8AC3E}">
        <p14:creationId xmlns:p14="http://schemas.microsoft.com/office/powerpoint/2010/main" val="412653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438CE5-849C-6E17-C8C3-3BB92E7E9AC3}"/>
              </a:ext>
            </a:extLst>
          </p:cNvPr>
          <p:cNvSpPr txBox="1">
            <a:spLocks/>
          </p:cNvSpPr>
          <p:nvPr/>
        </p:nvSpPr>
        <p:spPr>
          <a:xfrm>
            <a:off x="468549" y="1836733"/>
            <a:ext cx="11054584" cy="3988333"/>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(AI)</a:t>
            </a:r>
            <a:r>
              <a:rPr lang="en-GB" sz="1400" kern="100" dirty="0">
                <a:latin typeface="Aptos" panose="020B0004020202020204" pitchFamily="34" charset="0"/>
                <a:ea typeface="Yu Gothic" panose="020B0400000000000000" pitchFamily="34" charset="-128"/>
                <a:cs typeface="Times New Roman" panose="02020603050405020304" pitchFamily="18" charset="0"/>
              </a:rPr>
              <a:t> was the survey’s fastest riser – going from 6</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2024, to 4</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2025 and expected to rise to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position by 2028.</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Deep fake attacks and increasingly intense AI-powered hacks helped </a:t>
            </a:r>
            <a:r>
              <a:rPr lang="en-GB" sz="1400" b="1" kern="100" dirty="0">
                <a:latin typeface="Aptos" panose="020B0004020202020204" pitchFamily="34" charset="0"/>
                <a:ea typeface="Yu Gothic" panose="020B0400000000000000" pitchFamily="34" charset="-128"/>
                <a:cs typeface="Times New Roman" panose="02020603050405020304" pitchFamily="18" charset="0"/>
              </a:rPr>
              <a:t>cybersecurity and data security</a:t>
            </a:r>
            <a:r>
              <a:rPr lang="en-GB" sz="1400" kern="100" dirty="0">
                <a:latin typeface="Aptos" panose="020B0004020202020204" pitchFamily="34" charset="0"/>
                <a:ea typeface="Yu Gothic" panose="020B0400000000000000" pitchFamily="34" charset="-128"/>
                <a:cs typeface="Times New Roman" panose="02020603050405020304" pitchFamily="18" charset="0"/>
              </a:rPr>
              <a:t> retain its long-standing position as the top threat with 83% saying it was a top 5 risk. A special question on the negative impact of AI on organisations identified rising threats from cybersecurity and fraud as the biggest risks.</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For the third year running, </a:t>
            </a:r>
            <a:r>
              <a:rPr lang="en-GB" sz="1400" b="1" kern="100" dirty="0">
                <a:latin typeface="Aptos" panose="020B0004020202020204" pitchFamily="34" charset="0"/>
                <a:ea typeface="Yu Gothic" panose="020B0400000000000000" pitchFamily="34" charset="-128"/>
                <a:cs typeface="Times New Roman" panose="02020603050405020304" pitchFamily="18" charset="0"/>
              </a:rPr>
              <a:t>human capital, diversity, talent management and retention</a:t>
            </a:r>
            <a:r>
              <a:rPr lang="en-GB" sz="1400" kern="100" dirty="0">
                <a:latin typeface="Aptos" panose="020B0004020202020204" pitchFamily="34" charset="0"/>
                <a:ea typeface="Yu Gothic" panose="020B0400000000000000" pitchFamily="34" charset="-128"/>
                <a:cs typeface="Times New Roman" panose="02020603050405020304" pitchFamily="18" charset="0"/>
              </a:rPr>
              <a:t> held its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with 52% of CAEs placing it as a top 5 risk. Balancing shifting demographic trends with skills and budgetary shortages at a time of increased digitalisation is a challenge.</a:t>
            </a:r>
          </a:p>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a:t>
            </a:r>
            <a:r>
              <a:rPr lang="en-GB" sz="1400" kern="100" dirty="0">
                <a:latin typeface="Aptos" panose="020B0004020202020204" pitchFamily="34" charset="0"/>
                <a:ea typeface="Yu Gothic" panose="020B0400000000000000" pitchFamily="34" charset="-128"/>
                <a:cs typeface="Times New Roman" panose="02020603050405020304" pitchFamily="18" charset="0"/>
              </a:rPr>
              <a:t> lost its 3</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rd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to changes to laws and regulations, dropping to 5</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in 2025, with 39% of CAEs identifying it as a top five risk. Grey zone aggression – the ability of state and state-sponsored actors to disrupt operations and trade – emerged as a major concern, along with the use of deepfake technologies to influence political developments</a:t>
            </a:r>
          </a:p>
          <a:p>
            <a:pPr>
              <a:lnSpc>
                <a:spcPct val="120000"/>
              </a:lnSpc>
            </a:pPr>
            <a:r>
              <a:rPr lang="en-GB" sz="1400" b="1" dirty="0">
                <a:latin typeface="Aptos" panose="020B0004020202020204" pitchFamily="34" charset="0"/>
                <a:ea typeface="Yu Gothic" panose="020B0400000000000000" pitchFamily="34" charset="-128"/>
                <a:cs typeface="Times New Roman" panose="02020603050405020304" pitchFamily="18" charset="0"/>
              </a:rPr>
              <a:t>Climate change, biodiversity and environmental sustainability</a:t>
            </a:r>
            <a:r>
              <a:rPr lang="en-GB" sz="1400" dirty="0">
                <a:latin typeface="Aptos" panose="020B0004020202020204" pitchFamily="34" charset="0"/>
                <a:ea typeface="Yu Gothic" panose="020B0400000000000000" pitchFamily="34" charset="-128"/>
                <a:cs typeface="Times New Roman" panose="02020603050405020304" pitchFamily="18" charset="0"/>
              </a:rPr>
              <a:t> ranked 6</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with 33% saying it was a top five risk. Increasing regulatory pressure from incoming rules under, for example, Europe’s Corporate Social Responsibility Directive is expected to push it to 4</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place by 2028.</a:t>
            </a:r>
            <a:endParaRPr lang="en-US" sz="1400" dirty="0"/>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68549" y="646424"/>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p:txBody>
      </p:sp>
      <p:sp>
        <p:nvSpPr>
          <p:cNvPr id="4" name="Rectangle 3">
            <a:extLst>
              <a:ext uri="{FF2B5EF4-FFF2-40B4-BE49-F238E27FC236}">
                <a16:creationId xmlns:a16="http://schemas.microsoft.com/office/drawing/2014/main" id="{96CEABB9-9E38-4C13-F701-B68F31617A9C}"/>
              </a:ext>
            </a:extLst>
          </p:cNvPr>
          <p:cNvSpPr/>
          <p:nvPr/>
        </p:nvSpPr>
        <p:spPr>
          <a:xfrm>
            <a:off x="586181" y="1146589"/>
            <a:ext cx="2176474" cy="474134"/>
          </a:xfrm>
          <a:prstGeom prst="rect">
            <a:avLst/>
          </a:prstGeom>
          <a:solidFill>
            <a:srgbClr val="E4B4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C6AAA5-5FB9-AEBC-DD59-13BC23A89D86}"/>
              </a:ext>
            </a:extLst>
          </p:cNvPr>
          <p:cNvSpPr txBox="1"/>
          <p:nvPr/>
        </p:nvSpPr>
        <p:spPr>
          <a:xfrm>
            <a:off x="586181" y="1119418"/>
            <a:ext cx="2978286" cy="523220"/>
          </a:xfrm>
          <a:prstGeom prst="rect">
            <a:avLst/>
          </a:prstGeom>
          <a:noFill/>
        </p:spPr>
        <p:txBody>
          <a:bodyPr wrap="square" rtlCol="0">
            <a:spAutoFit/>
          </a:bodyPr>
          <a:lstStyle/>
          <a:p>
            <a:r>
              <a:rPr lang="en-US" sz="2800" b="1" dirty="0">
                <a:solidFill>
                  <a:schemeClr val="bg1"/>
                </a:solidFill>
              </a:rPr>
              <a:t>HOT TOPICS</a:t>
            </a:r>
          </a:p>
        </p:txBody>
      </p:sp>
      <p:pic>
        <p:nvPicPr>
          <p:cNvPr id="12" name="Picture 11" descr="A logo of a company&#10;&#10;Description automatically generated">
            <a:extLst>
              <a:ext uri="{FF2B5EF4-FFF2-40B4-BE49-F238E27FC236}">
                <a16:creationId xmlns:a16="http://schemas.microsoft.com/office/drawing/2014/main" id="{742BEE65-9775-A8B1-F10F-03D53189921B}"/>
              </a:ext>
            </a:extLst>
          </p:cNvPr>
          <p:cNvPicPr>
            <a:picLocks noChangeAspect="1"/>
          </p:cNvPicPr>
          <p:nvPr/>
        </p:nvPicPr>
        <p:blipFill>
          <a:blip r:embed="rId2"/>
          <a:stretch>
            <a:fillRect/>
          </a:stretch>
        </p:blipFill>
        <p:spPr>
          <a:xfrm>
            <a:off x="6096001" y="0"/>
            <a:ext cx="6096000" cy="1770715"/>
          </a:xfrm>
          <a:prstGeom prst="rect">
            <a:avLst/>
          </a:prstGeom>
        </p:spPr>
      </p:pic>
      <p:sp>
        <p:nvSpPr>
          <p:cNvPr id="13" name="TextBox 12">
            <a:extLst>
              <a:ext uri="{FF2B5EF4-FFF2-40B4-BE49-F238E27FC236}">
                <a16:creationId xmlns:a16="http://schemas.microsoft.com/office/drawing/2014/main" id="{6552898C-0872-1E2C-69C0-7A7B1571283F}"/>
              </a:ext>
            </a:extLst>
          </p:cNvPr>
          <p:cNvSpPr txBox="1"/>
          <p:nvPr/>
        </p:nvSpPr>
        <p:spPr>
          <a:xfrm>
            <a:off x="1482658" y="6080452"/>
            <a:ext cx="1355386" cy="338554"/>
          </a:xfrm>
          <a:prstGeom prst="rect">
            <a:avLst/>
          </a:prstGeom>
          <a:noFill/>
        </p:spPr>
        <p:txBody>
          <a:bodyPr wrap="square" rtlCol="0">
            <a:spAutoFit/>
          </a:bodyPr>
          <a:lstStyle/>
          <a:p>
            <a:r>
              <a:rPr lang="en-US" sz="1600" dirty="0">
                <a:solidFill>
                  <a:srgbClr val="003BE0"/>
                </a:solidFill>
              </a:rPr>
              <a:t>Page 3 of 15</a:t>
            </a:r>
          </a:p>
        </p:txBody>
      </p:sp>
    </p:spTree>
    <p:extLst>
      <p:ext uri="{BB962C8B-B14F-4D97-AF65-F5344CB8AC3E}">
        <p14:creationId xmlns:p14="http://schemas.microsoft.com/office/powerpoint/2010/main" val="85026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361170" y="6096056"/>
            <a:ext cx="1355386" cy="338554"/>
          </a:xfrm>
          <a:prstGeom prst="rect">
            <a:avLst/>
          </a:prstGeom>
          <a:noFill/>
        </p:spPr>
        <p:txBody>
          <a:bodyPr wrap="square" rtlCol="0">
            <a:spAutoFit/>
          </a:bodyPr>
          <a:lstStyle/>
          <a:p>
            <a:r>
              <a:rPr lang="en-US" sz="1600" dirty="0">
                <a:solidFill>
                  <a:srgbClr val="003BE0"/>
                </a:solidFill>
              </a:rPr>
              <a:t>Page 4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Key survey findings</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face today</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1794933"/>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569660"/>
          </a:xfrm>
          <a:prstGeom prst="rect">
            <a:avLst/>
          </a:prstGeom>
          <a:noFill/>
        </p:spPr>
        <p:txBody>
          <a:bodyPr wrap="square" rtlCol="0">
            <a:spAutoFit/>
          </a:bodyPr>
          <a:lstStyle/>
          <a:p>
            <a:r>
              <a:rPr lang="en-GB" sz="1600" dirty="0">
                <a:solidFill>
                  <a:schemeClr val="bg1"/>
                </a:solidFill>
                <a:effectLst/>
                <a:latin typeface="+mj-lt"/>
              </a:rPr>
              <a:t>Digital disruption, new technologies and AI was the fastest rising category. Organisations are under intense pressure to ramp up efforts to meet growing market demands and keep up with competitors.</a:t>
            </a:r>
          </a:p>
        </p:txBody>
      </p:sp>
      <p:pic>
        <p:nvPicPr>
          <p:cNvPr id="21" name="Picture 20" descr="A graph with blue and orange bars&#10;&#10;Description automatically generated">
            <a:extLst>
              <a:ext uri="{FF2B5EF4-FFF2-40B4-BE49-F238E27FC236}">
                <a16:creationId xmlns:a16="http://schemas.microsoft.com/office/drawing/2014/main" id="{90311000-8E96-00FA-72B6-D1F8F2F2BDB1}"/>
              </a:ext>
            </a:extLst>
          </p:cNvPr>
          <p:cNvPicPr>
            <a:picLocks noChangeAspect="1"/>
          </p:cNvPicPr>
          <p:nvPr/>
        </p:nvPicPr>
        <p:blipFill>
          <a:blip r:embed="rId3"/>
          <a:stretch>
            <a:fillRect/>
          </a:stretch>
        </p:blipFill>
        <p:spPr>
          <a:xfrm>
            <a:off x="4135966" y="1797740"/>
            <a:ext cx="7772400" cy="3825896"/>
          </a:xfrm>
          <a:prstGeom prst="rect">
            <a:avLst/>
          </a:prstGeom>
        </p:spPr>
      </p:pic>
      <p:pic>
        <p:nvPicPr>
          <p:cNvPr id="23" name="Picture 22" descr="A white circle with blue squares and a black background&#10;&#10;Description automatically generated">
            <a:extLst>
              <a:ext uri="{FF2B5EF4-FFF2-40B4-BE49-F238E27FC236}">
                <a16:creationId xmlns:a16="http://schemas.microsoft.com/office/drawing/2014/main" id="{C5F4F97A-C2F0-E8D6-F5C0-8642CA66E239}"/>
              </a:ext>
            </a:extLst>
          </p:cNvPr>
          <p:cNvPicPr>
            <a:picLocks noChangeAspect="1"/>
          </p:cNvPicPr>
          <p:nvPr/>
        </p:nvPicPr>
        <p:blipFill>
          <a:blip r:embed="rId4"/>
          <a:stretch>
            <a:fillRect/>
          </a:stretch>
        </p:blipFill>
        <p:spPr>
          <a:xfrm>
            <a:off x="10888133" y="767110"/>
            <a:ext cx="934508" cy="934508"/>
          </a:xfrm>
          <a:prstGeom prst="rect">
            <a:avLst/>
          </a:prstGeom>
        </p:spPr>
      </p:pic>
    </p:spTree>
    <p:extLst>
      <p:ext uri="{BB962C8B-B14F-4D97-AF65-F5344CB8AC3E}">
        <p14:creationId xmlns:p14="http://schemas.microsoft.com/office/powerpoint/2010/main" val="21491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5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Looking ahead</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will face by 2028 </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2015068"/>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815882"/>
          </a:xfrm>
          <a:prstGeom prst="rect">
            <a:avLst/>
          </a:prstGeom>
          <a:noFill/>
        </p:spPr>
        <p:txBody>
          <a:bodyPr wrap="square" rtlCol="0">
            <a:spAutoFit/>
          </a:bodyPr>
          <a:lstStyle/>
          <a:p>
            <a:r>
              <a:rPr lang="en-GB" sz="1600" dirty="0">
                <a:solidFill>
                  <a:schemeClr val="bg1"/>
                </a:solidFill>
                <a:effectLst/>
                <a:latin typeface="+mj-lt"/>
              </a:rPr>
              <a:t>Technology risks will dominate the rankings by 2028 with climate change risk becoming a top 5 risk. The persistence of people risk suggests organisations may struggle to attract, develop and retain the right talent to meet these challenges.</a:t>
            </a:r>
          </a:p>
        </p:txBody>
      </p:sp>
      <p:pic>
        <p:nvPicPr>
          <p:cNvPr id="5" name="Picture 4" descr="A white circle with blue squares and a black background&#10;&#10;Description automatically generated">
            <a:extLst>
              <a:ext uri="{FF2B5EF4-FFF2-40B4-BE49-F238E27FC236}">
                <a16:creationId xmlns:a16="http://schemas.microsoft.com/office/drawing/2014/main" id="{26C568B6-BB62-A4F1-C789-6E2010457D62}"/>
              </a:ext>
            </a:extLst>
          </p:cNvPr>
          <p:cNvPicPr>
            <a:picLocks noChangeAspect="1"/>
          </p:cNvPicPr>
          <p:nvPr/>
        </p:nvPicPr>
        <p:blipFill>
          <a:blip r:embed="rId3"/>
          <a:stretch>
            <a:fillRect/>
          </a:stretch>
        </p:blipFill>
        <p:spPr>
          <a:xfrm>
            <a:off x="10888133" y="761343"/>
            <a:ext cx="934508" cy="934508"/>
          </a:xfrm>
          <a:prstGeom prst="rect">
            <a:avLst/>
          </a:prstGeom>
        </p:spPr>
      </p:pic>
      <p:pic>
        <p:nvPicPr>
          <p:cNvPr id="9" name="Picture 8" descr="A graph with blue and orange bars&#10;&#10;Description automatically generated">
            <a:extLst>
              <a:ext uri="{FF2B5EF4-FFF2-40B4-BE49-F238E27FC236}">
                <a16:creationId xmlns:a16="http://schemas.microsoft.com/office/drawing/2014/main" id="{BC9B6A42-1966-9880-E307-30F604455206}"/>
              </a:ext>
            </a:extLst>
          </p:cNvPr>
          <p:cNvPicPr>
            <a:picLocks noChangeAspect="1"/>
          </p:cNvPicPr>
          <p:nvPr/>
        </p:nvPicPr>
        <p:blipFill>
          <a:blip r:embed="rId4"/>
          <a:stretch>
            <a:fillRect/>
          </a:stretch>
        </p:blipFill>
        <p:spPr>
          <a:xfrm>
            <a:off x="4127500" y="1797740"/>
            <a:ext cx="7772400" cy="3822640"/>
          </a:xfrm>
          <a:prstGeom prst="rect">
            <a:avLst/>
          </a:prstGeom>
        </p:spPr>
      </p:pic>
    </p:spTree>
    <p:extLst>
      <p:ext uri="{BB962C8B-B14F-4D97-AF65-F5344CB8AC3E}">
        <p14:creationId xmlns:p14="http://schemas.microsoft.com/office/powerpoint/2010/main" val="197366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607211"/>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was the fastest rising risk category in this year’s survey. It was predicted to rise from 4th to 2nd place by 2028. Together with cyber and data security, technology will dominate the risk landscape.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But many organisations had fragmented digital and AI strategies with little centralisation or control over innovation.</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The European Union’s AI Act had provided a framework for risk assessment, but it contains vague risk categories. In addition, practices differed over what type of ethical approach to take over AI.</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AI specific skills were in short supply and recruitment policies and practices still needed better alignment with AI strategies.</a:t>
            </a: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8379118" cy="77597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r>
              <a:rPr lang="en-US" sz="2800" b="1" dirty="0">
                <a:solidFill>
                  <a:srgbClr val="E4B498"/>
                </a:solidFill>
              </a:rPr>
              <a:t>KEY FINDINGS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“Digitalisation was often piecemeal and divorced from the strategic objectives of their organisations”</a:t>
            </a:r>
          </a:p>
        </p:txBody>
      </p:sp>
      <p:pic>
        <p:nvPicPr>
          <p:cNvPr id="5" name="Picture 4" descr="A close-up of a computer chip&#10;&#10;Description automatically generated">
            <a:extLst>
              <a:ext uri="{FF2B5EF4-FFF2-40B4-BE49-F238E27FC236}">
                <a16:creationId xmlns:a16="http://schemas.microsoft.com/office/drawing/2014/main" id="{FF939F1F-2602-6B4C-1DFD-DF7C79D5382B}"/>
              </a:ext>
            </a:extLst>
          </p:cNvPr>
          <p:cNvPicPr>
            <a:picLocks noChangeAspect="1"/>
          </p:cNvPicPr>
          <p:nvPr/>
        </p:nvPicPr>
        <p:blipFill rotWithShape="1">
          <a:blip r:embed="rId2"/>
          <a:srcRect r="18097"/>
          <a:stretch/>
        </p:blipFill>
        <p:spPr>
          <a:xfrm>
            <a:off x="9036135" y="646423"/>
            <a:ext cx="3155866" cy="5761728"/>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6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3723573">
            <a:off x="9533537" y="-2920910"/>
            <a:ext cx="3488895" cy="6488256"/>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681990" y="898944"/>
            <a:ext cx="1087043" cy="1087043"/>
          </a:xfrm>
          <a:prstGeom prst="rect">
            <a:avLst/>
          </a:prstGeom>
        </p:spPr>
      </p:pic>
    </p:spTree>
    <p:extLst>
      <p:ext uri="{BB962C8B-B14F-4D97-AF65-F5344CB8AC3E}">
        <p14:creationId xmlns:p14="http://schemas.microsoft.com/office/powerpoint/2010/main" val="236768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touching a screen with a hologram of a face&#10;&#10;Description automatically generated">
            <a:extLst>
              <a:ext uri="{FF2B5EF4-FFF2-40B4-BE49-F238E27FC236}">
                <a16:creationId xmlns:a16="http://schemas.microsoft.com/office/drawing/2014/main" id="{17AC10DD-8347-6DB8-8D5E-D7C0A8D00729}"/>
              </a:ext>
            </a:extLst>
          </p:cNvPr>
          <p:cNvPicPr>
            <a:picLocks noChangeAspect="1"/>
          </p:cNvPicPr>
          <p:nvPr/>
        </p:nvPicPr>
        <p:blipFill>
          <a:blip r:embed="rId2"/>
          <a:stretch>
            <a:fillRect/>
          </a:stretch>
        </p:blipFill>
        <p:spPr>
          <a:xfrm>
            <a:off x="9045266" y="646423"/>
            <a:ext cx="3146734" cy="5761728"/>
          </a:xfrm>
          <a:prstGeom prst="rect">
            <a:avLst/>
          </a:prstGeom>
        </p:spPr>
      </p:pic>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853202"/>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Does the organisation have a specific AI strategy and appropriate governance framework as required by the EU AI Act, and are risks and opportunities properly identified – including in 3rd party suppliers?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far are AI efforts centralised to avoid fragmentation and are they supported by AI governance policies and guidelines?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the business’ recruitment practices and procedures tightly aligned to the organisation’s AI strategy and are they effective in helping the business to acquire and develop critical skills?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organisation’s stance on ethics in relation to AI clear and transparent?</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8"/>
            <a:ext cx="7543801" cy="528664"/>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2101713"/>
            <a:ext cx="7882466" cy="338554"/>
          </a:xfrm>
          <a:prstGeom prst="rect">
            <a:avLst/>
          </a:prstGeom>
          <a:noFill/>
        </p:spPr>
        <p:txBody>
          <a:bodyPr wrap="square" rtlCol="0">
            <a:spAutoFit/>
          </a:bodyPr>
          <a:lstStyle/>
          <a:p>
            <a:r>
              <a:rPr lang="en-GB" sz="1600" dirty="0">
                <a:solidFill>
                  <a:schemeClr val="bg1"/>
                </a:solidFill>
                <a:effectLst/>
                <a:latin typeface="+mj-lt"/>
              </a:rPr>
              <a:t>“If organisations do not have AI in their strategy, they will not be successful in the future” </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7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2943661">
            <a:off x="9980545" y="19856"/>
            <a:ext cx="4422910" cy="8225232"/>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753900" y="5292784"/>
            <a:ext cx="1087043" cy="1087043"/>
          </a:xfrm>
          <a:prstGeom prst="rect">
            <a:avLst/>
          </a:prstGeom>
        </p:spPr>
      </p:pic>
    </p:spTree>
    <p:extLst>
      <p:ext uri="{BB962C8B-B14F-4D97-AF65-F5344CB8AC3E}">
        <p14:creationId xmlns:p14="http://schemas.microsoft.com/office/powerpoint/2010/main" val="57920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8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“The more sophisticated the attack, the greater the concern. That is why people are becoming a more crucial part of our defences than ever” </a:t>
            </a:r>
          </a:p>
        </p:txBody>
      </p:sp>
      <p:pic>
        <p:nvPicPr>
          <p:cNvPr id="15" name="Picture 14" descr="A hands on a keyboard&#10;&#10;Description automatically generated">
            <a:extLst>
              <a:ext uri="{FF2B5EF4-FFF2-40B4-BE49-F238E27FC236}">
                <a16:creationId xmlns:a16="http://schemas.microsoft.com/office/drawing/2014/main" id="{43BCEC4C-9644-D2EF-65A8-40427432D8DD}"/>
              </a:ext>
            </a:extLst>
          </p:cNvPr>
          <p:cNvPicPr>
            <a:picLocks noChangeAspect="1"/>
          </p:cNvPicPr>
          <p:nvPr/>
        </p:nvPicPr>
        <p:blipFill>
          <a:blip r:embed="rId2"/>
          <a:stretch>
            <a:fillRect/>
          </a:stretch>
        </p:blipFill>
        <p:spPr>
          <a:xfrm>
            <a:off x="9045822" y="647440"/>
            <a:ext cx="3146178" cy="5760711"/>
          </a:xfrm>
          <a:prstGeom prst="rect">
            <a:avLst/>
          </a:prstGeom>
        </p:spPr>
      </p:pic>
      <p:sp>
        <p:nvSpPr>
          <p:cNvPr id="16" name="Content Placeholder 2">
            <a:extLst>
              <a:ext uri="{FF2B5EF4-FFF2-40B4-BE49-F238E27FC236}">
                <a16:creationId xmlns:a16="http://schemas.microsoft.com/office/drawing/2014/main" id="{2A8F0835-281B-779C-E04B-ACEF32C48051}"/>
              </a:ext>
            </a:extLst>
          </p:cNvPr>
          <p:cNvSpPr txBox="1">
            <a:spLocks/>
          </p:cNvSpPr>
          <p:nvPr/>
        </p:nvSpPr>
        <p:spPr>
          <a:xfrm>
            <a:off x="526915" y="2687007"/>
            <a:ext cx="82445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Cybersecurity and data security remained the top risk for businesses with the volume and velocity of attacks rising rapidly because of new artificial intelligence (AI) hacking techniques.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In addition, deepfake methods rose seeing hackers impersonate key personnel. At some organisations, hackers had used fake ID to gain physical access to systems – blurring the distinction between internal and external threats for cyber-defence professionals.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were strengthening resilience through compliance readiness programmes aimed at implementing new cyber-related regulations (DORA and NIS2).</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Strengthening awareness of cyber and data security across organisations was a major focus in addition to using AI to boost automated defences. </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7" name="Picture 16">
            <a:extLst>
              <a:ext uri="{FF2B5EF4-FFF2-40B4-BE49-F238E27FC236}">
                <a16:creationId xmlns:a16="http://schemas.microsoft.com/office/drawing/2014/main" id="{8DD065F3-BBA7-941D-99CB-179B53BF48DD}"/>
              </a:ext>
            </a:extLst>
          </p:cNvPr>
          <p:cNvPicPr>
            <a:picLocks noChangeAspect="1"/>
          </p:cNvPicPr>
          <p:nvPr/>
        </p:nvPicPr>
        <p:blipFill>
          <a:blip r:embed="rId3"/>
          <a:stretch>
            <a:fillRect/>
          </a:stretch>
        </p:blipFill>
        <p:spPr>
          <a:xfrm rot="19472781" flipH="1">
            <a:off x="8733761" y="3207208"/>
            <a:ext cx="4422910" cy="8225232"/>
          </a:xfrm>
          <a:prstGeom prst="rect">
            <a:avLst/>
          </a:prstGeom>
        </p:spPr>
      </p:pic>
      <p:pic>
        <p:nvPicPr>
          <p:cNvPr id="20" name="Picture 19" descr="A logo of a lock&#10;&#10;Description automatically generated">
            <a:extLst>
              <a:ext uri="{FF2B5EF4-FFF2-40B4-BE49-F238E27FC236}">
                <a16:creationId xmlns:a16="http://schemas.microsoft.com/office/drawing/2014/main" id="{2600FDC5-5F44-5614-55E6-60BDBD07B61C}"/>
              </a:ext>
            </a:extLst>
          </p:cNvPr>
          <p:cNvPicPr>
            <a:picLocks noChangeAspect="1"/>
          </p:cNvPicPr>
          <p:nvPr/>
        </p:nvPicPr>
        <p:blipFill>
          <a:blip r:embed="rId4"/>
          <a:stretch>
            <a:fillRect/>
          </a:stretch>
        </p:blipFill>
        <p:spPr>
          <a:xfrm>
            <a:off x="9182593" y="4835583"/>
            <a:ext cx="1167284" cy="1167284"/>
          </a:xfrm>
          <a:prstGeom prst="rect">
            <a:avLst/>
          </a:prstGeom>
        </p:spPr>
      </p:pic>
    </p:spTree>
    <p:extLst>
      <p:ext uri="{BB962C8B-B14F-4D97-AF65-F5344CB8AC3E}">
        <p14:creationId xmlns:p14="http://schemas.microsoft.com/office/powerpoint/2010/main" val="225689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BOARD CONSIDERATIONS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9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8204201" cy="994330"/>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1077218"/>
          </a:xfrm>
          <a:prstGeom prst="rect">
            <a:avLst/>
          </a:prstGeom>
          <a:noFill/>
        </p:spPr>
        <p:txBody>
          <a:bodyPr wrap="square" rtlCol="0">
            <a:spAutoFit/>
          </a:bodyPr>
          <a:lstStyle/>
          <a:p>
            <a:r>
              <a:rPr lang="en-GB" sz="1600" dirty="0">
                <a:solidFill>
                  <a:schemeClr val="bg1"/>
                </a:solidFill>
                <a:effectLst/>
                <a:latin typeface="+mj-lt"/>
              </a:rPr>
              <a:t>“Audits are crucial, but dialogue with IT management and executive management to ensure they focus on these areas, share information across the business and raise awareness is also fundamental if you want to become resilient” </a:t>
            </a:r>
          </a:p>
          <a:p>
            <a:endParaRPr lang="en-GB" sz="1600" dirty="0">
              <a:solidFill>
                <a:schemeClr val="bg1"/>
              </a:solidFill>
              <a:effectLst/>
              <a:latin typeface="+mj-lt"/>
            </a:endParaRPr>
          </a:p>
        </p:txBody>
      </p:sp>
      <p:pic>
        <p:nvPicPr>
          <p:cNvPr id="7" name="Picture 6" descr="A person holding a tablet and talking to another person&#10;&#10;Description automatically generated">
            <a:extLst>
              <a:ext uri="{FF2B5EF4-FFF2-40B4-BE49-F238E27FC236}">
                <a16:creationId xmlns:a16="http://schemas.microsoft.com/office/drawing/2014/main" id="{133FD832-EB82-0720-4449-58449F60903F}"/>
              </a:ext>
            </a:extLst>
          </p:cNvPr>
          <p:cNvPicPr>
            <a:picLocks noChangeAspect="1"/>
          </p:cNvPicPr>
          <p:nvPr/>
        </p:nvPicPr>
        <p:blipFill>
          <a:blip r:embed="rId2"/>
          <a:stretch>
            <a:fillRect/>
          </a:stretch>
        </p:blipFill>
        <p:spPr>
          <a:xfrm>
            <a:off x="9045820" y="647255"/>
            <a:ext cx="3146179" cy="5760713"/>
          </a:xfrm>
          <a:prstGeom prst="rect">
            <a:avLst/>
          </a:prstGeom>
        </p:spPr>
      </p:pic>
      <p:sp>
        <p:nvSpPr>
          <p:cNvPr id="8" name="Content Placeholder 2">
            <a:extLst>
              <a:ext uri="{FF2B5EF4-FFF2-40B4-BE49-F238E27FC236}">
                <a16:creationId xmlns:a16="http://schemas.microsoft.com/office/drawing/2014/main" id="{89CB72A2-3CEC-E393-642F-05DD85DDECAE}"/>
              </a:ext>
            </a:extLst>
          </p:cNvPr>
          <p:cNvSpPr txBox="1">
            <a:spLocks/>
          </p:cNvSpPr>
          <p:nvPr/>
        </p:nvSpPr>
        <p:spPr>
          <a:xfrm>
            <a:off x="526915" y="2909878"/>
            <a:ext cx="8244552" cy="306545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board actively engaged with cybersecurity and data security as required by the NIS2 directive and how does that engagement manifest itself in practical terms?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are cybersecurity and data security efforts coordinated across the enterprise – including in emerging areas such as deepfake hacking – and how well is the organisation adopting cutting-edge AI to automate defences where possible?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third-party partners’ cyber and data controls adequate, transparent and reliable given that the board’s members potentially have personal liability for poor controls across the value chain (under NIS2) – and does the definition of such partners take account of how they must be understood by, for example, regulation such as the Corporate Sustainability Reporting Directive?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cyber and data security culture across the enterprise healthy and do staff at every level engage with the process?</a:t>
            </a:r>
          </a:p>
          <a:p>
            <a:pPr>
              <a:lnSpc>
                <a:spcPct val="100000"/>
              </a:lnSpc>
              <a:spcAft>
                <a:spcPts val="800"/>
              </a:spcAft>
            </a:pPr>
            <a:endParaRPr lang="en-GB" sz="16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9" name="Picture 8">
            <a:extLst>
              <a:ext uri="{FF2B5EF4-FFF2-40B4-BE49-F238E27FC236}">
                <a16:creationId xmlns:a16="http://schemas.microsoft.com/office/drawing/2014/main" id="{D5C9F372-3289-326A-AAEA-A53CDD8CF820}"/>
              </a:ext>
            </a:extLst>
          </p:cNvPr>
          <p:cNvPicPr>
            <a:picLocks noChangeAspect="1"/>
          </p:cNvPicPr>
          <p:nvPr/>
        </p:nvPicPr>
        <p:blipFill>
          <a:blip r:embed="rId3"/>
          <a:stretch>
            <a:fillRect/>
          </a:stretch>
        </p:blipFill>
        <p:spPr>
          <a:xfrm rot="12943661">
            <a:off x="9791098" y="-3969751"/>
            <a:ext cx="3864707" cy="7187149"/>
          </a:xfrm>
          <a:prstGeom prst="rect">
            <a:avLst/>
          </a:prstGeom>
        </p:spPr>
      </p:pic>
      <p:pic>
        <p:nvPicPr>
          <p:cNvPr id="11" name="Picture 10" descr="A logo of a lock&#10;&#10;Description automatically generated">
            <a:extLst>
              <a:ext uri="{FF2B5EF4-FFF2-40B4-BE49-F238E27FC236}">
                <a16:creationId xmlns:a16="http://schemas.microsoft.com/office/drawing/2014/main" id="{BBF94CE4-48D7-9884-A72C-7583512F8FAB}"/>
              </a:ext>
            </a:extLst>
          </p:cNvPr>
          <p:cNvPicPr>
            <a:picLocks noChangeAspect="1"/>
          </p:cNvPicPr>
          <p:nvPr/>
        </p:nvPicPr>
        <p:blipFill>
          <a:blip r:embed="rId4"/>
          <a:stretch>
            <a:fillRect/>
          </a:stretch>
        </p:blipFill>
        <p:spPr>
          <a:xfrm>
            <a:off x="9614834" y="646423"/>
            <a:ext cx="1167284" cy="1167284"/>
          </a:xfrm>
          <a:prstGeom prst="rect">
            <a:avLst/>
          </a:prstGeom>
        </p:spPr>
      </p:pic>
    </p:spTree>
    <p:extLst>
      <p:ext uri="{BB962C8B-B14F-4D97-AF65-F5344CB8AC3E}">
        <p14:creationId xmlns:p14="http://schemas.microsoft.com/office/powerpoint/2010/main" val="39480328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3BE0"/>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2216</TotalTime>
  <Words>2229</Words>
  <Application>Microsoft Office PowerPoint</Application>
  <PresentationFormat>Widescreen</PresentationFormat>
  <Paragraphs>165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Arthur Piper</dc:creator>
  <cp:lastModifiedBy>Mamun Madaser</cp:lastModifiedBy>
  <cp:revision>52</cp:revision>
  <cp:lastPrinted>2024-07-25T11:13:35Z</cp:lastPrinted>
  <dcterms:created xsi:type="dcterms:W3CDTF">2024-07-10T09:22:05Z</dcterms:created>
  <dcterms:modified xsi:type="dcterms:W3CDTF">2024-09-11T11:51:22Z</dcterms:modified>
</cp:coreProperties>
</file>